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7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 snapToGrid="0">
      <p:cViewPr>
        <p:scale>
          <a:sx n="73" d="100"/>
          <a:sy n="73" d="100"/>
        </p:scale>
        <p:origin x="-58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D1CFE-FD01-4BF2-9772-1A97642E783B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612FD-51D8-424A-92DD-0A035F0B5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0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8080-F971-45FC-9F23-E33F0E97978C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BEE-1036-4717-BB5B-78AA2B6C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7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8080-F971-45FC-9F23-E33F0E97978C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BEE-1036-4717-BB5B-78AA2B6C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46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8080-F971-45FC-9F23-E33F0E97978C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BEE-1036-4717-BB5B-78AA2B6C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3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8080-F971-45FC-9F23-E33F0E97978C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BEE-1036-4717-BB5B-78AA2B6C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91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8080-F971-45FC-9F23-E33F0E97978C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BEE-1036-4717-BB5B-78AA2B6C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8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8080-F971-45FC-9F23-E33F0E97978C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BEE-1036-4717-BB5B-78AA2B6C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4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8080-F971-45FC-9F23-E33F0E97978C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BEE-1036-4717-BB5B-78AA2B6C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7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8080-F971-45FC-9F23-E33F0E97978C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BEE-1036-4717-BB5B-78AA2B6C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4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8080-F971-45FC-9F23-E33F0E97978C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BEE-1036-4717-BB5B-78AA2B6C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2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8080-F971-45FC-9F23-E33F0E97978C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BEE-1036-4717-BB5B-78AA2B6C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8080-F971-45FC-9F23-E33F0E97978C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4BEE-1036-4717-BB5B-78AA2B6C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1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8080-F971-45FC-9F23-E33F0E97978C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84BEE-1036-4717-BB5B-78AA2B6C2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3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364" y="-144463"/>
            <a:ext cx="12424725" cy="7126842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9799" y="1591983"/>
            <a:ext cx="7772400" cy="1446550"/>
          </a:xfrm>
          <a:prstGeom prst="rect">
            <a:avLst/>
          </a:prstGeom>
          <a:solidFill>
            <a:srgbClr val="E1E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MS Mincho" panose="02020609040205080304" pitchFamily="49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MS Mincho" panose="02020609040205080304" pitchFamily="49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MS Mincho" panose="02020609040205080304" pitchFamily="49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MS Mincho" panose="02020609040205080304" pitchFamily="49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MS Mincho" panose="02020609040205080304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S Mincho" panose="02020609040205080304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S Mincho" panose="02020609040205080304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S Mincho" panose="02020609040205080304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S Mincho" panose="02020609040205080304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400" b="1" dirty="0" smtClean="0">
                <a:solidFill>
                  <a:srgbClr val="0000A8"/>
                </a:solidFill>
                <a:latin typeface="Times New Roman" panose="02020603050405020304" pitchFamily="18" charset="0"/>
              </a:rPr>
              <a:t>Микротравмы. Учёт и расследование </a:t>
            </a:r>
            <a:endParaRPr lang="ru-RU" altLang="ru-RU" sz="4400" b="1" dirty="0">
              <a:solidFill>
                <a:srgbClr val="0000A8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5999" y="47824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охране труда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МАСКОМ Восток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Москалева Анна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" name="AutoShape 2" descr="https://apf.mail.ru/cgi-bin/readmsg/photo.jpg?id=15102086090000000145%3B0%3B1&amp;x-email=a31102003%40mail.ru&amp;exif=1&amp;bs=2253&amp;bl=35984&amp;ct=image%2Fjpeg&amp;cn=photo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pf.mail.ru/cgi-bin/readmsg/photo.jpg?id=15102086090000000145%3B0%3B1&amp;x-email=a31102003%40mail.ru&amp;exif=1&amp;bs=2253&amp;bl=35984&amp;ct=image%2Fjpeg&amp;cn=photo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5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364" y="-144463"/>
            <a:ext cx="12424725" cy="7126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193" y="300446"/>
            <a:ext cx="11652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Микротравма</a:t>
            </a:r>
            <a:r>
              <a:rPr lang="ru-RU" sz="2800" dirty="0"/>
              <a:t> — это незначительное повреждение, не имеющее серьёзных последствий для здоровья и трудоспособности человека. Например, небольшой порез или ушиб, неглубокий и небольшой по площади ожог, ссадину или царапину. Такие повреждения, в отличие от травм средней и значительной тяжести, расследуют редко, да и сами работники обычно не сообщают о них руководству.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193" y="3092386"/>
            <a:ext cx="11390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Однако </a:t>
            </a:r>
            <a:r>
              <a:rPr lang="ru-RU" sz="2400" b="1" dirty="0"/>
              <a:t>с 1 марта 2022 года </a:t>
            </a:r>
            <a:r>
              <a:rPr lang="ru-RU" sz="2400" dirty="0"/>
              <a:t>ситуация изменилась. Теперь полученные на производстве микроповреждения </a:t>
            </a:r>
            <a:r>
              <a:rPr lang="ru-RU" sz="2400" dirty="0" smtClean="0"/>
              <a:t>регистрируются и расследуются. Если </a:t>
            </a:r>
            <a:r>
              <a:rPr lang="ru-RU" sz="2400" dirty="0"/>
              <a:t>работодатель проанализирует причины и обстоятельства получения микротравм, а также своевременно примет все необходимые меры по их устранению, серьёзных ЧП удастся избежать.</a:t>
            </a:r>
          </a:p>
        </p:txBody>
      </p:sp>
    </p:spTree>
    <p:extLst>
      <p:ext uri="{BB962C8B-B14F-4D97-AF65-F5344CB8AC3E}">
        <p14:creationId xmlns:p14="http://schemas.microsoft.com/office/powerpoint/2010/main" val="32937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364" y="-144463"/>
            <a:ext cx="12424725" cy="7126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697" y="404949"/>
            <a:ext cx="11064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Порядок расследования </a:t>
            </a:r>
            <a:r>
              <a:rPr lang="ru-RU" sz="2400" b="1" dirty="0" smtClean="0"/>
              <a:t>микротравм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	</a:t>
            </a:r>
            <a:r>
              <a:rPr lang="ru-RU" sz="2400" dirty="0" smtClean="0"/>
              <a:t>Основанием </a:t>
            </a:r>
            <a:r>
              <a:rPr lang="ru-RU" sz="2400" dirty="0"/>
              <a:t>для начала расследования считается заявление пострадавшего сотрудника. Работник должен уведомить о полученной микротравме своего непосредственного руководителя — начальника отдела, бригадира, мастера </a:t>
            </a:r>
            <a:r>
              <a:rPr lang="ru-RU" sz="2400" dirty="0" smtClean="0"/>
              <a:t>и </a:t>
            </a:r>
            <a:r>
              <a:rPr lang="ru-RU" sz="2400" dirty="0"/>
              <a:t>т.д., который разберётся в ситуации (если уполномочен это делать) или сообщит об этом ответственному </a:t>
            </a:r>
            <a:r>
              <a:rPr lang="ru-RU" sz="2400" dirty="0" smtClean="0"/>
              <a:t>работнику.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ru-RU" sz="2400" dirty="0" smtClean="0"/>
              <a:t>Если </a:t>
            </a:r>
            <a:r>
              <a:rPr lang="ru-RU" sz="2400" dirty="0"/>
              <a:t>пострадавший </a:t>
            </a:r>
            <a:r>
              <a:rPr lang="ru-RU" sz="2400" dirty="0" smtClean="0"/>
              <a:t>обрати</a:t>
            </a:r>
            <a:r>
              <a:rPr lang="ru-RU" sz="2400" dirty="0"/>
              <a:t>л</a:t>
            </a:r>
            <a:r>
              <a:rPr lang="ru-RU" sz="2400" dirty="0" smtClean="0"/>
              <a:t>ся </a:t>
            </a:r>
            <a:r>
              <a:rPr lang="ru-RU" sz="2400" dirty="0"/>
              <a:t>за первой помощью к медработнику предприятия, тот также обязан уведомить работодателя о микроповреждении.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5554" y="3418958"/>
            <a:ext cx="7576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Далее соблюдайте рекомендованный порядок расследования и регистрации микротравм: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9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365" y="-144463"/>
            <a:ext cx="12424725" cy="7126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069" y="0"/>
            <a:ext cx="1152144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u="sng" dirty="0">
                <a:solidFill>
                  <a:schemeClr val="accent6"/>
                </a:solidFill>
              </a:rPr>
              <a:t>Шаг 1</a:t>
            </a:r>
            <a:r>
              <a:rPr lang="ru-RU" sz="2400" dirty="0"/>
              <a:t>. Запросите у пострадавшего работника письменное заявление, в котором он кратко изложит обстоятельства получения микротравмы и опишет её характер.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953589"/>
            <a:ext cx="7197633" cy="454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0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5958" y="-144463"/>
            <a:ext cx="12424725" cy="7126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571" y="0"/>
            <a:ext cx="11743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accent6"/>
                </a:solidFill>
              </a:rPr>
              <a:t>Шаг 2</a:t>
            </a:r>
            <a:r>
              <a:rPr lang="ru-RU" sz="2400" dirty="0" smtClean="0"/>
              <a:t>. В </a:t>
            </a:r>
            <a:r>
              <a:rPr lang="ru-RU" sz="2400" dirty="0"/>
              <a:t>течение суток составьте справку о рассмотрении причин и обстоятельств, которые привели к микротравме. Этот документ подтверждает, что обращение сотрудника </a:t>
            </a:r>
            <a:r>
              <a:rPr lang="ru-RU" sz="2400" dirty="0" smtClean="0"/>
              <a:t>зарегистрировали </a:t>
            </a:r>
            <a:r>
              <a:rPr lang="ru-RU" sz="2400" dirty="0"/>
              <a:t>и приняли к рассмотрению, а причины и обстоятельства получения микротравмы — установили. 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87" y="1171058"/>
            <a:ext cx="60483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45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364" y="-144463"/>
            <a:ext cx="12424725" cy="7126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074" y="209006"/>
            <a:ext cx="113646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solidFill>
                  <a:schemeClr val="accent6"/>
                </a:solidFill>
              </a:rPr>
              <a:t>Шаг 3</a:t>
            </a:r>
            <a:r>
              <a:rPr lang="ru-RU" dirty="0"/>
              <a:t>. </a:t>
            </a:r>
            <a:r>
              <a:rPr lang="ru-RU" sz="2000" dirty="0"/>
              <a:t>Внесите запись о получении работником микротравмы в регистрационный журнал. Укажите порядковый номер записи, сведения о пострадавшем (фамилия, имя, отчество, должность, подразделение), а также место, время и обстоятельства получения микроповреждения. Если работник обращался в медпункт, укажите время обращения и диагноз, поставленный медработником (ожог, порез, царапина и т.д.), а также напишите, какие меры были приняты и какие последствия зафиксированы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77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364" y="-144463"/>
            <a:ext cx="12424725" cy="7126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9" y="13063"/>
            <a:ext cx="112863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chemeClr val="accent6"/>
                </a:solidFill>
              </a:rPr>
              <a:t>Шаг 4. </a:t>
            </a:r>
            <a:r>
              <a:rPr lang="ru-RU" sz="2000" dirty="0"/>
              <a:t>По результатам расследования микротравмы принимают решение </a:t>
            </a:r>
            <a:r>
              <a:rPr lang="ru-RU" sz="2000" dirty="0" smtClean="0"/>
              <a:t>о</a:t>
            </a:r>
            <a:r>
              <a:rPr lang="en-US" sz="2000" dirty="0" smtClean="0"/>
              <a:t> </a:t>
            </a:r>
            <a:r>
              <a:rPr lang="ru-RU" sz="2000" dirty="0"/>
              <a:t>необходимости проведения мероприятий по устранению её причин и снижению общего уровня </a:t>
            </a:r>
            <a:r>
              <a:rPr lang="ru-RU" sz="2000" dirty="0" err="1"/>
              <a:t>микротравматизма</a:t>
            </a:r>
            <a:r>
              <a:rPr lang="ru-RU" sz="2000" dirty="0"/>
              <a:t> на предприятии. При подготовке перечня профилактических мероприятий учитываются все обстоятельства инцидента: состояние производственного оборудования и инструментов, организационные проблемы в управлении охраной труда, особенности применяемых персоналом СИЗ и т. д. Сведения о принятых мерах обязательно вносятся в официальные документы, которыми оформляется каждая производственная микротравма (регистрационный журнал, справку или акт расследования микротравм). </a:t>
            </a:r>
          </a:p>
        </p:txBody>
      </p:sp>
    </p:spTree>
    <p:extLst>
      <p:ext uri="{BB962C8B-B14F-4D97-AF65-F5344CB8AC3E}">
        <p14:creationId xmlns:p14="http://schemas.microsoft.com/office/powerpoint/2010/main" val="261797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8592" y="-134421"/>
            <a:ext cx="12424725" cy="7126842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717286" y="611947"/>
            <a:ext cx="8712968" cy="475252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ru-RU" sz="4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sz="4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351</Words>
  <Application>Microsoft Office PowerPoint</Application>
  <PresentationFormat>Произвольный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Москалева Анна Аркадьевна</dc:creator>
  <cp:lastModifiedBy>Admin</cp:lastModifiedBy>
  <cp:revision>38</cp:revision>
  <dcterms:created xsi:type="dcterms:W3CDTF">2017-11-02T04:18:37Z</dcterms:created>
  <dcterms:modified xsi:type="dcterms:W3CDTF">2022-04-17T00:44:11Z</dcterms:modified>
</cp:coreProperties>
</file>